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2" r:id="rId2"/>
    <p:sldId id="473" r:id="rId3"/>
    <p:sldId id="474" r:id="rId4"/>
    <p:sldId id="475" r:id="rId5"/>
    <p:sldId id="476" r:id="rId6"/>
    <p:sldId id="478" r:id="rId7"/>
    <p:sldId id="488" r:id="rId8"/>
    <p:sldId id="477" r:id="rId9"/>
    <p:sldId id="484" r:id="rId10"/>
    <p:sldId id="486" r:id="rId11"/>
    <p:sldId id="485" r:id="rId12"/>
    <p:sldId id="487" r:id="rId13"/>
    <p:sldId id="479" r:id="rId14"/>
    <p:sldId id="482" r:id="rId15"/>
    <p:sldId id="483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Terry" initials="RT" lastIdx="1" clrIdx="0">
    <p:extLst>
      <p:ext uri="{19B8F6BF-5375-455C-9EA6-DF929625EA0E}">
        <p15:presenceInfo xmlns:p15="http://schemas.microsoft.com/office/powerpoint/2012/main" userId="S-1-5-21-2404282854-1429866127-2020930035-2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CC00"/>
    <a:srgbClr val="FFCC99"/>
    <a:srgbClr val="808080"/>
    <a:srgbClr val="767676"/>
    <a:srgbClr val="C0C0C0"/>
    <a:srgbClr val="FF0000"/>
    <a:srgbClr val="4C4C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76840" autoAdjust="0"/>
  </p:normalViewPr>
  <p:slideViewPr>
    <p:cSldViewPr>
      <p:cViewPr varScale="1">
        <p:scale>
          <a:sx n="112" d="100"/>
          <a:sy n="112" d="100"/>
        </p:scale>
        <p:origin x="1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34A678F4-262A-4577-88E6-C6A44FE5602E}" type="datetimeFigureOut">
              <a:rPr lang="en-US"/>
              <a:pPr>
                <a:defRPr/>
              </a:pPr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528B231-014C-4788-8052-98247F1A3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96E228-5C04-44EE-B718-023B3AE1E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00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Begin:  Some</a:t>
            </a:r>
            <a:r>
              <a:rPr lang="en-US" b="1" baseline="0" dirty="0" smtClean="0"/>
              <a:t> of our main objectives remain very clear to this day as we continue to develop new products and improve existing ones.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6E228-5C04-44EE-B718-023B3AE1EB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2012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2012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r>
              <a:rPr lang="en-US" dirty="0" smtClean="0"/>
              <a:t>© 2013 Flexo Concepts. All Rights Reserved. 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icrosoft Sans Serif" pitchFamily="34" charset="0"/>
        <a:buChar char="&gt;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exoconcepts.com/blo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exoconcept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TruPoint™ Doctor Blades</a:t>
            </a:r>
          </a:p>
        </p:txBody>
      </p:sp>
      <p:sp>
        <p:nvSpPr>
          <p:cNvPr id="7" name="Symbol zastępczy daty 2"/>
          <p:cNvSpPr txBox="1">
            <a:spLocks/>
          </p:cNvSpPr>
          <p:nvPr/>
        </p:nvSpPr>
        <p:spPr bwMode="auto">
          <a:xfrm>
            <a:off x="3071813" y="6477000"/>
            <a:ext cx="310038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© 2014 Flexo Concepts.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7" y="1196810"/>
            <a:ext cx="6096000" cy="1524000"/>
          </a:xfrm>
          <a:prstGeom prst="rect">
            <a:avLst/>
          </a:prstGeom>
        </p:spPr>
      </p:pic>
      <p:pic>
        <p:nvPicPr>
          <p:cNvPr id="4" name="Picture 2" descr="http://www.flexoconcepts.com/wp-content/uploads/2013/04/FlexoConcepts_high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" y="3375190"/>
            <a:ext cx="8004175" cy="8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Doctor Blades</a:t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Competitive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Blog</a:t>
            </a:r>
          </a:p>
          <a:p>
            <a:pPr lvl="1"/>
            <a:r>
              <a:rPr lang="en-US" dirty="0" smtClean="0"/>
              <a:t>Sharing new information and discoveries</a:t>
            </a:r>
          </a:p>
          <a:p>
            <a:pPr lvl="1"/>
            <a:r>
              <a:rPr lang="en-US" dirty="0" smtClean="0"/>
              <a:t>Information regarding blades, seals and chambers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://www.flexoconcepts.com/blog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6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Doctor Blades</a:t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Competitive Advantages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/>
              <a:t>Joint </a:t>
            </a:r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TruPoint Orange on Mark Andy website</a:t>
            </a:r>
          </a:p>
          <a:p>
            <a:pPr lvl="1"/>
            <a:r>
              <a:rPr lang="en-US" dirty="0" smtClean="0"/>
              <a:t>Orange at trade shows</a:t>
            </a:r>
          </a:p>
          <a:p>
            <a:r>
              <a:rPr lang="en-US" dirty="0" smtClean="0"/>
              <a:t>Future Joint Marketing Potential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86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Doctor Blades</a:t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Competitive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Innovation &amp; New Quality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Blade Tester</a:t>
            </a:r>
          </a:p>
          <a:p>
            <a:pPr lvl="2"/>
            <a:r>
              <a:rPr lang="en-US" dirty="0" smtClean="0"/>
              <a:t>Testing new material types and tips</a:t>
            </a:r>
          </a:p>
          <a:p>
            <a:pPr lvl="1"/>
            <a:r>
              <a:rPr lang="en-US" dirty="0" smtClean="0"/>
              <a:t>Bend Tester</a:t>
            </a:r>
          </a:p>
          <a:p>
            <a:pPr lvl="2"/>
            <a:r>
              <a:rPr lang="en-US" dirty="0" smtClean="0"/>
              <a:t>Testing material for stiffness</a:t>
            </a:r>
          </a:p>
          <a:p>
            <a:pPr lvl="1"/>
            <a:r>
              <a:rPr lang="en-US" dirty="0" smtClean="0"/>
              <a:t>Quick Cartridge System</a:t>
            </a:r>
          </a:p>
          <a:p>
            <a:pPr lvl="3"/>
            <a:r>
              <a:rPr lang="en-US" sz="2400" dirty="0" smtClean="0"/>
              <a:t>Testing different blades with different inks and solvents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38889" r="29869" b="37778"/>
          <a:stretch/>
        </p:blipFill>
        <p:spPr>
          <a:xfrm>
            <a:off x="152400" y="4191000"/>
            <a:ext cx="1905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04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Blade Selection Matrix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31"/>
          <a:stretch/>
        </p:blipFill>
        <p:spPr>
          <a:xfrm>
            <a:off x="1048810" y="1295401"/>
            <a:ext cx="718079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6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lvl="1"/>
            <a:r>
              <a:rPr lang="en-US" dirty="0" smtClean="0"/>
              <a:t>Orange is a quality product which has evolved</a:t>
            </a:r>
          </a:p>
          <a:p>
            <a:pPr lvl="1"/>
            <a:r>
              <a:rPr lang="en-US" dirty="0" smtClean="0"/>
              <a:t>Continuous support to help sell and market Orange</a:t>
            </a:r>
          </a:p>
          <a:p>
            <a:pPr lvl="1"/>
            <a:r>
              <a:rPr lang="en-US" dirty="0" smtClean="0"/>
              <a:t>Innovation R&amp;D to create the next great blade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Continuous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3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4" y="1676400"/>
            <a:ext cx="8357651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93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9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Orange Works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Advanced Polymer</a:t>
            </a:r>
          </a:p>
          <a:p>
            <a:r>
              <a:rPr lang="en-US" dirty="0" smtClean="0"/>
              <a:t>MicroTip edge allows a fine contact and even wear</a:t>
            </a:r>
          </a:p>
          <a:p>
            <a:pPr lvl="1"/>
            <a:r>
              <a:rPr lang="en-US" dirty="0" smtClean="0"/>
              <a:t>Multiple MicroTip options</a:t>
            </a:r>
          </a:p>
          <a:p>
            <a:r>
              <a:rPr lang="en-US" dirty="0" smtClean="0"/>
              <a:t>Polymer has lower dyne level</a:t>
            </a:r>
          </a:p>
          <a:p>
            <a:r>
              <a:rPr lang="en-US" dirty="0" smtClean="0"/>
              <a:t>Reduces occurrence of common costly problems caused by using Steel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7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9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Product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Dimensional and Visual inspection of every product before shipping</a:t>
            </a:r>
          </a:p>
          <a:p>
            <a:r>
              <a:rPr lang="en-US" dirty="0" smtClean="0"/>
              <a:t>Dedicated machinery for MicroTip</a:t>
            </a:r>
          </a:p>
          <a:p>
            <a:r>
              <a:rPr lang="en-US" dirty="0" smtClean="0"/>
              <a:t>Specially trained machinist to produce the MicroTip</a:t>
            </a:r>
          </a:p>
          <a:p>
            <a:r>
              <a:rPr lang="en-US" dirty="0" smtClean="0"/>
              <a:t>FoV measuring system</a:t>
            </a:r>
          </a:p>
          <a:p>
            <a:pPr lvl="1"/>
            <a:r>
              <a:rPr lang="en-US" dirty="0" smtClean="0"/>
              <a:t>High speed camera to measure dimensions and tip specification as product is manufactured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9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9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Improvements Since Unveiling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New MicroTips</a:t>
            </a:r>
          </a:p>
          <a:p>
            <a:pPr lvl="1"/>
            <a:r>
              <a:rPr lang="en-US" dirty="0" smtClean="0"/>
              <a:t>Started with M6 and M15</a:t>
            </a:r>
          </a:p>
          <a:p>
            <a:pPr lvl="1"/>
            <a:r>
              <a:rPr lang="en-US" dirty="0" smtClean="0"/>
              <a:t>Progressed to M8 and M10</a:t>
            </a:r>
          </a:p>
          <a:p>
            <a:r>
              <a:rPr lang="en-US" dirty="0" smtClean="0"/>
              <a:t>Revisiting initial trials</a:t>
            </a:r>
          </a:p>
          <a:p>
            <a:pPr lvl="1"/>
            <a:r>
              <a:rPr lang="en-US" dirty="0" smtClean="0"/>
              <a:t>Communication already open</a:t>
            </a:r>
          </a:p>
          <a:p>
            <a:pPr lvl="1"/>
            <a:r>
              <a:rPr lang="en-US" dirty="0" smtClean="0"/>
              <a:t>New options give better results</a:t>
            </a:r>
          </a:p>
          <a:p>
            <a:pPr lvl="1"/>
            <a:r>
              <a:rPr lang="en-US" dirty="0" smtClean="0"/>
              <a:t>Continuous service to build confidence in product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14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err="1" smtClean="0"/>
              <a:t>Daetwyler</a:t>
            </a:r>
            <a:r>
              <a:rPr lang="en-US" dirty="0" smtClean="0"/>
              <a:t> </a:t>
            </a:r>
            <a:r>
              <a:rPr lang="en-US" sz="3000" dirty="0" smtClean="0"/>
              <a:t>(</a:t>
            </a:r>
            <a:r>
              <a:rPr lang="en-US" sz="3000" dirty="0" err="1" smtClean="0"/>
              <a:t>Flexolife</a:t>
            </a:r>
            <a:r>
              <a:rPr lang="en-US" sz="3000" dirty="0" smtClean="0"/>
              <a:t>, One-Step, Stainless, Standard)</a:t>
            </a:r>
          </a:p>
          <a:p>
            <a:pPr lvl="1"/>
            <a:r>
              <a:rPr lang="en-US" sz="2600" dirty="0" smtClean="0"/>
              <a:t>Low end Steel ~$ 0.06 – $ 0.12</a:t>
            </a:r>
          </a:p>
          <a:p>
            <a:pPr lvl="1"/>
            <a:r>
              <a:rPr lang="en-US" sz="2600" dirty="0" smtClean="0"/>
              <a:t>High end Steel ~$ 0.08 - $ 0.14</a:t>
            </a:r>
          </a:p>
          <a:p>
            <a:r>
              <a:rPr lang="en-US" dirty="0" smtClean="0"/>
              <a:t>Allison Systems </a:t>
            </a:r>
          </a:p>
          <a:p>
            <a:pPr lvl="1"/>
            <a:r>
              <a:rPr lang="en-US" sz="2600" dirty="0" smtClean="0"/>
              <a:t>~$ 0.10 - $ 0.14</a:t>
            </a:r>
          </a:p>
          <a:p>
            <a:r>
              <a:rPr lang="en-US" dirty="0" smtClean="0"/>
              <a:t>Esterlam</a:t>
            </a:r>
          </a:p>
          <a:p>
            <a:pPr lvl="1"/>
            <a:r>
              <a:rPr lang="en-US" sz="2600" dirty="0" smtClean="0"/>
              <a:t>E600 ~$ 0.11 - $ 0.14</a:t>
            </a:r>
          </a:p>
          <a:p>
            <a:r>
              <a:rPr lang="en-US" sz="3000" dirty="0" smtClean="0"/>
              <a:t>BTG ~$1.00 – $1.50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Competitors and Pricing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4216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Increased Safety</a:t>
            </a:r>
          </a:p>
          <a:p>
            <a:r>
              <a:rPr lang="en-US" dirty="0" smtClean="0"/>
              <a:t>Eliminate anilox scoring</a:t>
            </a:r>
          </a:p>
          <a:p>
            <a:r>
              <a:rPr lang="en-US" dirty="0" smtClean="0"/>
              <a:t>Long blade life</a:t>
            </a:r>
          </a:p>
          <a:p>
            <a:r>
              <a:rPr lang="en-US" dirty="0" smtClean="0"/>
              <a:t>Eliminate UV ink spitting</a:t>
            </a:r>
          </a:p>
          <a:p>
            <a:r>
              <a:rPr lang="en-US" dirty="0" smtClean="0"/>
              <a:t>Short lead times</a:t>
            </a:r>
          </a:p>
          <a:p>
            <a:r>
              <a:rPr lang="en-US" dirty="0" smtClean="0"/>
              <a:t>Consistent sales support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Added</a:t>
            </a: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195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Saving Calculator</a:t>
            </a:r>
            <a:endParaRPr lang="en-US" sz="3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82071"/>
              </p:ext>
            </p:extLst>
          </p:nvPr>
        </p:nvGraphicFramePr>
        <p:xfrm>
          <a:off x="685800" y="1219200"/>
          <a:ext cx="7323138" cy="5000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Worksheet" r:id="rId3" imgW="11201400" imgH="7648524" progId="Excel.Sheet.12">
                  <p:embed/>
                </p:oleObj>
              </mc:Choice>
              <mc:Fallback>
                <p:oleObj name="Worksheet" r:id="rId3" imgW="11201400" imgH="76485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19200"/>
                        <a:ext cx="7323138" cy="5000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532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31900"/>
            <a:ext cx="7772400" cy="4114800"/>
          </a:xfrm>
        </p:spPr>
        <p:txBody>
          <a:bodyPr/>
          <a:lstStyle/>
          <a:p>
            <a:r>
              <a:rPr lang="en-US" dirty="0" smtClean="0"/>
              <a:t>BARK &amp; Fingerprint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Competitive Advantages</a:t>
            </a:r>
            <a:endParaRPr lang="en-US" sz="3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40791"/>
              </p:ext>
            </p:extLst>
          </p:nvPr>
        </p:nvGraphicFramePr>
        <p:xfrm>
          <a:off x="147638" y="184785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Acrobat Document" r:id="rId3" imgW="5829261" imgH="7543646" progId="Acrobat.Document.11">
                  <p:embed/>
                </p:oleObj>
              </mc:Choice>
              <mc:Fallback>
                <p:oleObj name="Acrobat Document" r:id="rId3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8" y="184785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1204"/>
              </p:ext>
            </p:extLst>
          </p:nvPr>
        </p:nvGraphicFramePr>
        <p:xfrm>
          <a:off x="3556280" y="1847850"/>
          <a:ext cx="5440082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Acrobat Document" r:id="rId5" imgW="7543607" imgH="5829107" progId="Acrobat.Document.11">
                  <p:embed/>
                </p:oleObj>
              </mc:Choice>
              <mc:Fallback>
                <p:oleObj name="Acrobat Document" r:id="rId5" imgW="7543607" imgH="58291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6280" y="1847850"/>
                        <a:ext cx="5440082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518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9320"/>
            <a:ext cx="7772400" cy="4114800"/>
          </a:xfrm>
        </p:spPr>
        <p:txBody>
          <a:bodyPr/>
          <a:lstStyle/>
          <a:p>
            <a:r>
              <a:rPr lang="en-US" dirty="0" smtClean="0"/>
              <a:t>Portal</a:t>
            </a:r>
          </a:p>
          <a:p>
            <a:pPr lvl="1"/>
            <a:r>
              <a:rPr lang="en-US" dirty="0" smtClean="0"/>
              <a:t>Easy access to:</a:t>
            </a:r>
          </a:p>
          <a:p>
            <a:pPr lvl="2"/>
            <a:r>
              <a:rPr lang="en-US" dirty="0" smtClean="0"/>
              <a:t>Mark Andy YTD Sales</a:t>
            </a:r>
          </a:p>
          <a:p>
            <a:pPr lvl="2"/>
            <a:r>
              <a:rPr lang="en-US" dirty="0" smtClean="0"/>
              <a:t>Sales Tools</a:t>
            </a:r>
          </a:p>
          <a:p>
            <a:pPr lvl="2"/>
            <a:r>
              <a:rPr lang="en-US" dirty="0" smtClean="0"/>
              <a:t>Reference Guides</a:t>
            </a:r>
          </a:p>
          <a:p>
            <a:pPr lvl="2"/>
            <a:r>
              <a:rPr lang="en-US" dirty="0" smtClean="0"/>
              <a:t>Training materials</a:t>
            </a:r>
          </a:p>
          <a:p>
            <a:pPr lvl="1"/>
            <a:r>
              <a:rPr lang="en-US" dirty="0" smtClean="0"/>
              <a:t>Continuously growing and adaptable </a:t>
            </a:r>
          </a:p>
          <a:p>
            <a:pPr lvl="1"/>
            <a:r>
              <a:rPr lang="en-US" dirty="0">
                <a:hlinkClick r:id="rId2"/>
              </a:rPr>
              <a:t>http://www.flexoconcepts.com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Flexo Concepts. All Rights Reserved.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TruPoint™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Blades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Competitive Advantages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2942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31730</TotalTime>
  <Words>489</Words>
  <Application>Microsoft Office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Microsoft Sans Serif</vt:lpstr>
      <vt:lpstr>Times</vt:lpstr>
      <vt:lpstr>Verdana</vt:lpstr>
      <vt:lpstr>Blank Presentation</vt:lpstr>
      <vt:lpstr>Worksheet</vt:lpstr>
      <vt:lpstr>Acrobat Document</vt:lpstr>
      <vt:lpstr>TruPoint™ Doctor Blades</vt:lpstr>
      <vt:lpstr>TruPoint™ Doctor Blades  How Orange Works</vt:lpstr>
      <vt:lpstr>TruPoint™ Doctor Blades  Quality Product</vt:lpstr>
      <vt:lpstr>TruPoint™ Doctor Blades  Improvements Since Unveiling</vt:lpstr>
      <vt:lpstr>TruPoint™ Doctor Blades  Competitors and Pricing</vt:lpstr>
      <vt:lpstr>TruPoint™ Doctor Blades  Added Value</vt:lpstr>
      <vt:lpstr>TruPoint™ Doctor Blades  Saving Calculator</vt:lpstr>
      <vt:lpstr>TruPoint™ Doctor Blades  Competitive Advantages</vt:lpstr>
      <vt:lpstr>TruPoint™ Doctor Blades  Competitive Advantages</vt:lpstr>
      <vt:lpstr>TruPoint™ Doctor Blades  Competitive Advantages</vt:lpstr>
      <vt:lpstr>TruPoint™ Doctor Blades  Competitive Advantages</vt:lpstr>
      <vt:lpstr>TruPoint™ Doctor Blades  Competitive Advantages</vt:lpstr>
      <vt:lpstr>TruPoint™ Doctor Blades  Blade Selection Matrix</vt:lpstr>
      <vt:lpstr>TruPoint™ Doctor Blades  Continuous Development</vt:lpstr>
      <vt:lpstr>PowerPoint Presentation</vt:lpstr>
    </vt:vector>
  </TitlesOfParts>
  <Company>閈]狴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Prepress Training</dc:creator>
  <cp:lastModifiedBy>Rachel Terry</cp:lastModifiedBy>
  <cp:revision>1160</cp:revision>
  <cp:lastPrinted>2014-02-11T20:59:10Z</cp:lastPrinted>
  <dcterms:created xsi:type="dcterms:W3CDTF">2012-08-30T16:04:19Z</dcterms:created>
  <dcterms:modified xsi:type="dcterms:W3CDTF">2015-01-19T17:01:17Z</dcterms:modified>
</cp:coreProperties>
</file>